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4"/>
  </p:sldMasterIdLst>
  <p:notesMasterIdLst>
    <p:notesMasterId r:id="rId21"/>
  </p:notesMasterIdLst>
  <p:handoutMasterIdLst>
    <p:handoutMasterId r:id="rId22"/>
  </p:handoutMasterIdLst>
  <p:sldIdLst>
    <p:sldId id="282" r:id="rId5"/>
    <p:sldId id="297" r:id="rId6"/>
    <p:sldId id="304" r:id="rId7"/>
    <p:sldId id="308" r:id="rId8"/>
    <p:sldId id="302" r:id="rId9"/>
    <p:sldId id="299" r:id="rId10"/>
    <p:sldId id="293" r:id="rId11"/>
    <p:sldId id="283" r:id="rId12"/>
    <p:sldId id="300" r:id="rId13"/>
    <p:sldId id="291" r:id="rId14"/>
    <p:sldId id="301" r:id="rId15"/>
    <p:sldId id="305" r:id="rId16"/>
    <p:sldId id="306" r:id="rId17"/>
    <p:sldId id="285" r:id="rId18"/>
    <p:sldId id="296" r:id="rId19"/>
    <p:sldId id="2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94574" autoAdjust="0"/>
  </p:normalViewPr>
  <p:slideViewPr>
    <p:cSldViewPr snapToGrid="0">
      <p:cViewPr varScale="1">
        <p:scale>
          <a:sx n="113" d="100"/>
          <a:sy n="113" d="100"/>
        </p:scale>
        <p:origin x="19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46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9/24/2019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3E3F6-9FDF-4BC2-AF5D-6EE8CE06E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9/24/2019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é autorizar e autenticar?</a:t>
            </a:r>
          </a:p>
        </p:txBody>
      </p:sp>
    </p:spTree>
    <p:extLst>
      <p:ext uri="{BB962C8B-B14F-4D97-AF65-F5344CB8AC3E}">
        <p14:creationId xmlns:p14="http://schemas.microsoft.com/office/powerpoint/2010/main" val="346156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C8503-666B-4FA1-8FF1-8A8D08C8F1B0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E522D7-9572-4C94-A808-548E0CC2171E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B5811-3358-49EB-9082-27042990B82C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655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52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8818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048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C4BCA-15DC-4EA1-ACF9-4D7935E6F5AC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5073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92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8317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869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92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4566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099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12325-D1B0-4297-8089-27080A58B8A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1507E-0CEE-4E40-9C03-3FD4C7D3A7B6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46426C-45D6-4C47-8C26-C55B22163779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5588A2-3FAB-4CC6-9192-6578421E65E8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67465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0662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7C003B-3949-4CDC-9E97-15794129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BA817-53F8-433E-8D31-DD0330386D7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2A46D-2AF4-424D-8CF4-88DFED256FEA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E8A23-F7D5-4CEF-B913-D7B9CEF18FAE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040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7C003B-3949-4CDC-9E97-15794129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8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1742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586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6739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B1874A-1591-4B38-9EAC-8F851E6ADD8D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FE6870-AA1A-4302-A4E6-594315AE18E6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2A66B2-4209-4CFF-880C-02AE555FCD21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52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581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#RANCHODEV 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2019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BC430-C7C4-45E1-B284-F6F3E5F8168F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437BB4-CB41-4833-8F74-857CCBFDE79C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6B5F79-EA41-46F5-9DB4-2FAFBAF06740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DB7A8-D52C-4258-8F36-E5B15E671735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175F3D-1E71-4470-8936-31C368A9DEF9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207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649" r:id="rId21"/>
    <p:sldLayoutId id="2147483662" r:id="rId22"/>
    <p:sldLayoutId id="2147483663" r:id="rId23"/>
    <p:sldLayoutId id="2147483658" r:id="rId24"/>
    <p:sldLayoutId id="2147483665" r:id="rId25"/>
    <p:sldLayoutId id="2147483659" r:id="rId26"/>
    <p:sldLayoutId id="2147483660" r:id="rId27"/>
    <p:sldLayoutId id="2147483664" r:id="rId28"/>
    <p:sldLayoutId id="2147483650" r:id="rId29"/>
    <p:sldLayoutId id="2147483656" r:id="rId30"/>
    <p:sldLayoutId id="2147483657" r:id="rId31"/>
    <p:sldLayoutId id="2147483654" r:id="rId32"/>
    <p:sldLayoutId id="2147483672" r:id="rId33"/>
    <p:sldLayoutId id="2147483666" r:id="rId34"/>
    <p:sldLayoutId id="2147483667" r:id="rId35"/>
    <p:sldLayoutId id="2147483668" r:id="rId36"/>
    <p:sldLayoutId id="2147483673" r:id="rId37"/>
    <p:sldLayoutId id="2147483675" r:id="rId38"/>
    <p:sldLayoutId id="2147483669" r:id="rId3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unobrito.net.br/" TargetMode="External"/><Relationship Id="rId7" Type="http://schemas.openxmlformats.org/officeDocument/2006/relationships/image" Target="../media/image24.svg"/><Relationship Id="rId2" Type="http://schemas.openxmlformats.org/officeDocument/2006/relationships/hyperlink" Target="https://www.facebook.com/brunohbrito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hyperlink" Target="http://www.brunobrito.net.br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brunohbrito" TargetMode="External"/><Relationship Id="rId5" Type="http://schemas.openxmlformats.org/officeDocument/2006/relationships/hyperlink" Target="https://www.facebook.com/brunohbrito" TargetMode="External"/><Relationship Id="rId4" Type="http://schemas.openxmlformats.org/officeDocument/2006/relationships/hyperlink" Target="mailto:bhdebrito@gmail.com" TargetMode="Externa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387" y="0"/>
            <a:ext cx="457808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37" y="4584835"/>
            <a:ext cx="6798250" cy="1674470"/>
          </a:xfrm>
        </p:spPr>
        <p:txBody>
          <a:bodyPr/>
          <a:lstStyle/>
          <a:p>
            <a:pPr algn="ctr"/>
            <a:r>
              <a:rPr lang="pt-BR" sz="4000" spc="0" dirty="0">
                <a:latin typeface="Gotham Medium" panose="02000603030000020004" pitchFamily="2" charset="0"/>
              </a:rPr>
              <a:t>Criando APIs Seguras com JWT &amp; </a:t>
            </a:r>
            <a:br>
              <a:rPr lang="pt-BR" sz="4000" spc="0" dirty="0">
                <a:latin typeface="Gotham Medium" panose="02000603030000020004" pitchFamily="2" charset="0"/>
              </a:rPr>
            </a:br>
            <a:r>
              <a:rPr lang="pt-BR" sz="4000" spc="0" dirty="0">
                <a:latin typeface="Gotham Medium" panose="02000603030000020004" pitchFamily="2" charset="0"/>
              </a:rPr>
              <a:t>IdentityServer4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9649" y="504361"/>
            <a:ext cx="7017547" cy="1192038"/>
          </a:xfrm>
        </p:spPr>
        <p:txBody>
          <a:bodyPr/>
          <a:lstStyle/>
          <a:p>
            <a:r>
              <a:rPr lang="pt-BR" sz="3200" dirty="0">
                <a:latin typeface="+mj-lt"/>
              </a:rPr>
              <a:t>OAuth2 &amp; OpenId Connect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#RANCHODEV 2019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781" y="1343906"/>
            <a:ext cx="2930411" cy="393364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Roles </a:t>
            </a:r>
          </a:p>
          <a:p>
            <a:r>
              <a:rPr lang="en-US" dirty="0"/>
              <a:t>Resource owner</a:t>
            </a:r>
          </a:p>
          <a:p>
            <a:r>
              <a:rPr lang="en-US" dirty="0"/>
              <a:t>Resource Server</a:t>
            </a:r>
          </a:p>
          <a:p>
            <a:r>
              <a:rPr lang="en-US" dirty="0"/>
              <a:t>Client</a:t>
            </a:r>
          </a:p>
          <a:p>
            <a:r>
              <a:rPr lang="en-US" dirty="0"/>
              <a:t>Auth Server (IdentityServer4)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" b="56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 err="1"/>
              <a:t>Oauth</a:t>
            </a:r>
            <a:r>
              <a:rPr lang="en-US" spc="300" dirty="0"/>
              <a:t> 2.0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721937-DD53-4E0B-B117-37CE678293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3981" y="900000"/>
            <a:ext cx="4822075" cy="727550"/>
          </a:xfrm>
        </p:spPr>
        <p:txBody>
          <a:bodyPr/>
          <a:lstStyle/>
          <a:p>
            <a:r>
              <a:rPr lang="en-US" dirty="0"/>
              <a:t>Framework de </a:t>
            </a:r>
            <a:r>
              <a:rPr lang="en-US" dirty="0" err="1"/>
              <a:t>autorização</a:t>
            </a:r>
            <a:r>
              <a:rPr lang="en-US" dirty="0"/>
              <a:t>. </a:t>
            </a:r>
            <a:r>
              <a:rPr lang="en-US" sz="1100" dirty="0"/>
              <a:t>(RFC 6749)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62F9D-79B2-454A-89E3-C9C2D4B890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56" y="1894239"/>
            <a:ext cx="3736800" cy="3936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70B66F-E31B-45FF-8A29-4F7931028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773"/>
            <a:ext cx="4514240" cy="37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2557B-D807-4E7C-BDE1-19B31085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485F4-FB14-426D-AD69-23D23898E1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Protocolo de Autenticação.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EDD9D-D6B3-4B04-9CDF-F8689A9B12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E5016-383D-498E-A6B0-1F7369130095}"/>
              </a:ext>
            </a:extLst>
          </p:cNvPr>
          <p:cNvSpPr txBox="1"/>
          <p:nvPr/>
        </p:nvSpPr>
        <p:spPr>
          <a:xfrm>
            <a:off x="431801" y="1811867"/>
            <a:ext cx="3987799" cy="147732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Autentique-se uma única vez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Usa 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Está no topo do OAuth2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E598F-4F79-4128-8F0E-51C42675E904}"/>
              </a:ext>
            </a:extLst>
          </p:cNvPr>
          <p:cNvSpPr txBox="1"/>
          <p:nvPr/>
        </p:nvSpPr>
        <p:spPr>
          <a:xfrm>
            <a:off x="5359401" y="1811867"/>
            <a:ext cx="3987799" cy="147732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Access Token</a:t>
            </a:r>
            <a:br>
              <a:rPr lang="pt-BR" dirty="0">
                <a:latin typeface="+mn-lt"/>
              </a:rPr>
            </a:b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ID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+mn-lt"/>
              </a:rPr>
              <a:t>Claims</a:t>
            </a:r>
            <a:endParaRPr lang="pt-BR" dirty="0">
              <a:latin typeface="+mn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F26D1-5AAA-4A1F-B8FE-51410111DC83}"/>
              </a:ext>
            </a:extLst>
          </p:cNvPr>
          <p:cNvGrpSpPr/>
          <p:nvPr/>
        </p:nvGrpSpPr>
        <p:grpSpPr>
          <a:xfrm>
            <a:off x="431801" y="3289195"/>
            <a:ext cx="3987799" cy="3272472"/>
            <a:chOff x="431801" y="3289195"/>
            <a:chExt cx="3987799" cy="32724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66B890-49FA-4F8A-AA2F-78E8F28B016C}"/>
                </a:ext>
              </a:extLst>
            </p:cNvPr>
            <p:cNvSpPr/>
            <p:nvPr/>
          </p:nvSpPr>
          <p:spPr>
            <a:xfrm>
              <a:off x="431801" y="3289195"/>
              <a:ext cx="3987799" cy="3272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3E9FC6-DC1B-46AF-A3F2-13181B8E90F9}"/>
                </a:ext>
              </a:extLst>
            </p:cNvPr>
            <p:cNvGrpSpPr/>
            <p:nvPr/>
          </p:nvGrpSpPr>
          <p:grpSpPr>
            <a:xfrm>
              <a:off x="812802" y="3648078"/>
              <a:ext cx="3225800" cy="2540950"/>
              <a:chOff x="330200" y="3795847"/>
              <a:chExt cx="3225800" cy="254095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9DF571-8B02-44BA-A23A-73DF99500CFD}"/>
                  </a:ext>
                </a:extLst>
              </p:cNvPr>
              <p:cNvSpPr/>
              <p:nvPr/>
            </p:nvSpPr>
            <p:spPr>
              <a:xfrm>
                <a:off x="330200" y="3795847"/>
                <a:ext cx="3225800" cy="25409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6C65F98-41BF-4A10-94C9-F4E2CA9F85D5}"/>
                  </a:ext>
                </a:extLst>
              </p:cNvPr>
              <p:cNvSpPr/>
              <p:nvPr/>
            </p:nvSpPr>
            <p:spPr>
              <a:xfrm>
                <a:off x="550334" y="4182533"/>
                <a:ext cx="2768600" cy="601133"/>
              </a:xfrm>
              <a:prstGeom prst="roundRect">
                <a:avLst/>
              </a:prstGeom>
              <a:solidFill>
                <a:srgbClr val="0099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OpenId Connect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5BABEFF-6DFB-42C2-9327-C98DDFFA70C8}"/>
                  </a:ext>
                </a:extLst>
              </p:cNvPr>
              <p:cNvSpPr/>
              <p:nvPr/>
            </p:nvSpPr>
            <p:spPr>
              <a:xfrm>
                <a:off x="550334" y="4936065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OAuth2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121EA5B-AA75-4677-B25E-1D93B1D21E68}"/>
                  </a:ext>
                </a:extLst>
              </p:cNvPr>
              <p:cNvSpPr/>
              <p:nvPr/>
            </p:nvSpPr>
            <p:spPr>
              <a:xfrm>
                <a:off x="2048935" y="4936066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JOSE</a:t>
                </a:r>
              </a:p>
              <a:p>
                <a:pPr algn="ctr"/>
                <a:r>
                  <a:rPr lang="pt-BR" dirty="0"/>
                  <a:t>+</a:t>
                </a:r>
              </a:p>
              <a:p>
                <a:pPr algn="ctr"/>
                <a:r>
                  <a:rPr lang="pt-BR" dirty="0"/>
                  <a:t>JWT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049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E5B2CF-06DF-409C-BDA8-F163E267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300" dirty="0"/>
              <a:t>JWT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FDE86-0A49-4C07-8072-D508F1C467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F36ADD8-3B68-40F1-829A-E36E11892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57767"/>
            <a:ext cx="4435831" cy="1971233"/>
          </a:xfrm>
        </p:spPr>
        <p:txBody>
          <a:bodyPr/>
          <a:lstStyle/>
          <a:p>
            <a:r>
              <a:rPr lang="pt-BR" dirty="0"/>
              <a:t>URL Safe</a:t>
            </a:r>
          </a:p>
          <a:p>
            <a:r>
              <a:rPr lang="pt-BR" dirty="0"/>
              <a:t>Compacto</a:t>
            </a:r>
          </a:p>
          <a:p>
            <a:r>
              <a:rPr lang="pt-BR" dirty="0"/>
              <a:t>Seguro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5C23D13-2DD5-4CF2-B12A-E1C84C345F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62" y="3126756"/>
            <a:ext cx="4435475" cy="2188810"/>
          </a:xfrm>
        </p:spPr>
      </p:pic>
      <p:sp>
        <p:nvSpPr>
          <p:cNvPr id="16" name="AutoShape 2" descr="https://cdn-images-1.medium.com/max/1600/1*irEa-OWoGuI5oUIaF2YIxw.png">
            <a:extLst>
              <a:ext uri="{FF2B5EF4-FFF2-40B4-BE49-F238E27FC236}">
                <a16:creationId xmlns:a16="http://schemas.microsoft.com/office/drawing/2014/main" id="{17205871-292D-4187-B4FE-BF534B2FB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39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F84382-3E93-4E03-9846-0AEE0543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300" dirty="0"/>
              <a:t>JWT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E65B7-7B7B-4AA4-B4C0-1D20FAA7EE8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1D3603-4224-49A0-9DCF-EF07E80CC3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999" y="1046376"/>
            <a:ext cx="5617613" cy="40648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42DA6B-05FC-4DC4-898B-396727C36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2389" y="1046376"/>
            <a:ext cx="3487611" cy="4064815"/>
          </a:xfrm>
        </p:spPr>
        <p:txBody>
          <a:bodyPr/>
          <a:lstStyle/>
          <a:p>
            <a:r>
              <a:rPr lang="pt-BR" dirty="0"/>
              <a:t>JOSE </a:t>
            </a:r>
            <a:r>
              <a:rPr lang="pt-BR" sz="1200" dirty="0"/>
              <a:t>(</a:t>
            </a:r>
            <a:r>
              <a:rPr lang="en-US" sz="1200" i="1" dirty="0" err="1"/>
              <a:t>Javascript</a:t>
            </a:r>
            <a:r>
              <a:rPr lang="en-US" sz="1200" i="1" dirty="0"/>
              <a:t> Object Signing and Encryption)</a:t>
            </a:r>
            <a:endParaRPr lang="pt-BR" dirty="0"/>
          </a:p>
          <a:p>
            <a:r>
              <a:rPr lang="pt-BR" dirty="0"/>
              <a:t>JWT</a:t>
            </a:r>
          </a:p>
          <a:p>
            <a:pPr lvl="1"/>
            <a:r>
              <a:rPr lang="pt-BR" dirty="0"/>
              <a:t>JWS </a:t>
            </a:r>
            <a:r>
              <a:rPr lang="pt-BR" sz="1200" dirty="0"/>
              <a:t>(JSON Web </a:t>
            </a:r>
            <a:r>
              <a:rPr lang="pt-BR" sz="1200" dirty="0" err="1"/>
              <a:t>Signature</a:t>
            </a:r>
            <a:r>
              <a:rPr lang="pt-BR" sz="1200" dirty="0"/>
              <a:t>)</a:t>
            </a:r>
            <a:endParaRPr lang="pt-BR" dirty="0"/>
          </a:p>
          <a:p>
            <a:pPr lvl="1"/>
            <a:r>
              <a:rPr lang="pt-BR" dirty="0"/>
              <a:t>JWE </a:t>
            </a:r>
            <a:r>
              <a:rPr lang="pt-BR" sz="1200" dirty="0"/>
              <a:t>(JSON Web </a:t>
            </a:r>
            <a:r>
              <a:rPr lang="pt-BR" sz="1200" dirty="0" err="1"/>
              <a:t>Encryption</a:t>
            </a:r>
            <a:r>
              <a:rPr lang="pt-BR" sz="1200" dirty="0"/>
              <a:t>)</a:t>
            </a:r>
            <a:endParaRPr lang="pt-B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E03FE-A85C-4F6C-93BD-E4DF063C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62" y="2580755"/>
            <a:ext cx="3323864" cy="28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7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2474" y="787658"/>
            <a:ext cx="7673446" cy="51068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445" y="1625299"/>
            <a:ext cx="3499153" cy="3243034"/>
          </a:xfrm>
        </p:spPr>
        <p:txBody>
          <a:bodyPr anchor="ctr"/>
          <a:lstStyle/>
          <a:p>
            <a:r>
              <a:rPr lang="en-US" sz="4000" dirty="0">
                <a:latin typeface="+mj-lt"/>
              </a:rPr>
              <a:t>SHOW!</a:t>
            </a:r>
          </a:p>
          <a:p>
            <a:r>
              <a:rPr lang="en-US" sz="4000" dirty="0">
                <a:latin typeface="+mj-lt"/>
              </a:rPr>
              <a:t>ME THE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Bruno Brito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86388-B5D1-491C-9991-78EFF4DAF3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2268" y="4150118"/>
            <a:ext cx="3843732" cy="23801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https://www.facebook.com/brunohbrito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bhdebrito@gmail.com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https://www.brunobrito.net.br/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JWE </a:t>
            </a:r>
            <a:r>
              <a:rPr lang="en-US" spc="300" dirty="0" err="1"/>
              <a:t>Exemplo</a:t>
            </a:r>
            <a:endParaRPr lang="en-US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BF82C-1AC8-44EB-B9B5-7F1A1EB2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137709"/>
            <a:ext cx="6229350" cy="1771650"/>
          </a:xfrm>
          <a:prstGeom prst="rect">
            <a:avLst/>
          </a:prstGeom>
        </p:spPr>
      </p:pic>
      <p:sp>
        <p:nvSpPr>
          <p:cNvPr id="5" name="AutoShape 2" descr="https://cdn-images-1.medium.com/max/1600/1*-qEUNh7EYxBbnnt0Xk997g.png">
            <a:extLst>
              <a:ext uri="{FF2B5EF4-FFF2-40B4-BE49-F238E27FC236}">
                <a16:creationId xmlns:a16="http://schemas.microsoft.com/office/drawing/2014/main" id="{C840F88C-5ADE-49BA-AF54-200624693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41A84-EA4C-4096-B31E-EB20B1DE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133725"/>
            <a:ext cx="6858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080" y="0"/>
            <a:ext cx="4105920" cy="615888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629" y="1949358"/>
            <a:ext cx="4625451" cy="2260164"/>
          </a:xfr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t"/>
          <a:lstStyle/>
          <a:p>
            <a:pPr algn="l"/>
            <a:r>
              <a:rPr lang="en-US" dirty="0"/>
              <a:t>#dev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Pai do João e </a:t>
            </a:r>
            <a:r>
              <a:rPr lang="pt-BR" dirty="0"/>
              <a:t>futuro</a:t>
            </a:r>
            <a:r>
              <a:rPr lang="en-US" dirty="0"/>
              <a:t> </a:t>
            </a:r>
            <a:r>
              <a:rPr lang="en-US" dirty="0" err="1"/>
              <a:t>pai</a:t>
            </a:r>
            <a:r>
              <a:rPr lang="en-US" dirty="0"/>
              <a:t> da </a:t>
            </a:r>
            <a:r>
              <a:rPr lang="en-US" dirty="0">
                <a:solidFill>
                  <a:schemeClr val="accent4"/>
                </a:solidFill>
              </a:rPr>
              <a:t>Maria Clara</a:t>
            </a:r>
            <a:r>
              <a:rPr lang="en-US" dirty="0"/>
              <a:t> e </a:t>
            </a:r>
            <a:r>
              <a:rPr lang="en-US" dirty="0">
                <a:solidFill>
                  <a:schemeClr val="accent4"/>
                </a:solidFill>
              </a:rPr>
              <a:t>Rebeca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Criador</a:t>
            </a:r>
            <a:r>
              <a:rPr lang="en-US" dirty="0"/>
              <a:t> do JP Project (Ferramentas de </a:t>
            </a:r>
            <a:r>
              <a:rPr lang="en-US" dirty="0" err="1"/>
              <a:t>administração</a:t>
            </a:r>
            <a:r>
              <a:rPr lang="en-US" dirty="0"/>
              <a:t> do IdentityServer4)</a:t>
            </a:r>
          </a:p>
          <a:p>
            <a:pPr algn="l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0657" y="4331637"/>
            <a:ext cx="3817297" cy="18272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www.brunobrito.net.br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bhdebrito@gmail.com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facebook.com/</a:t>
            </a:r>
            <a:r>
              <a:rPr lang="en-US" dirty="0" err="1">
                <a:hlinkClick r:id="rId5"/>
              </a:rPr>
              <a:t>brunohbrito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github.com/</a:t>
            </a:r>
            <a:r>
              <a:rPr lang="en-US" dirty="0" err="1">
                <a:hlinkClick r:id="rId6"/>
              </a:rPr>
              <a:t>brunohbrito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55" y="469127"/>
            <a:ext cx="6918604" cy="112073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+mj-lt"/>
              </a:rPr>
              <a:t>Prazer</a:t>
            </a:r>
            <a:r>
              <a:rPr lang="en-US" spc="0" dirty="0">
                <a:solidFill>
                  <a:schemeClr val="bg1"/>
                </a:solidFill>
                <a:latin typeface="+mj-lt"/>
              </a:rPr>
              <a:t>, Bruno Brito</a:t>
            </a:r>
          </a:p>
        </p:txBody>
      </p:sp>
      <p:pic>
        <p:nvPicPr>
          <p:cNvPr id="9" name="Picture 2" descr="MCSA: Web Applications - Certified 2018">
            <a:extLst>
              <a:ext uri="{FF2B5EF4-FFF2-40B4-BE49-F238E27FC236}">
                <a16:creationId xmlns:a16="http://schemas.microsoft.com/office/drawing/2014/main" id="{83A7F9AF-888F-4742-81E1-5E7233B8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22" y="5511997"/>
            <a:ext cx="905889" cy="9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mcts">
            <a:extLst>
              <a:ext uri="{FF2B5EF4-FFF2-40B4-BE49-F238E27FC236}">
                <a16:creationId xmlns:a16="http://schemas.microsoft.com/office/drawing/2014/main" id="{07F549DD-31FD-4EF0-A671-39B1ACC2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55" y="5511997"/>
            <a:ext cx="1216125" cy="9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915FBD63-36F9-42F8-B589-1F88D41D14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8" y="5593466"/>
            <a:ext cx="1790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C37E-B726-49C9-8EA3-627BB2CF05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298C5-C605-438B-86B9-AD02AE92B3FC}"/>
              </a:ext>
            </a:extLst>
          </p:cNvPr>
          <p:cNvSpPr txBox="1"/>
          <p:nvPr/>
        </p:nvSpPr>
        <p:spPr>
          <a:xfrm>
            <a:off x="0" y="2351782"/>
            <a:ext cx="9517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As </a:t>
            </a:r>
            <a:r>
              <a:rPr lang="en-US" sz="3200" b="1" dirty="0" err="1"/>
              <a:t>aplicações</a:t>
            </a:r>
            <a:r>
              <a:rPr lang="en-US" sz="3200" b="1" dirty="0"/>
              <a:t> </a:t>
            </a:r>
            <a:r>
              <a:rPr lang="en-US" sz="3200" b="1" dirty="0" err="1"/>
              <a:t>estão</a:t>
            </a:r>
            <a:r>
              <a:rPr lang="en-US" sz="3200" b="1" dirty="0"/>
              <a:t> </a:t>
            </a:r>
            <a:r>
              <a:rPr lang="en-US" sz="3200" b="1" dirty="0" err="1"/>
              <a:t>cada</a:t>
            </a:r>
            <a:r>
              <a:rPr lang="en-US" sz="3200" b="1" dirty="0"/>
              <a:t> </a:t>
            </a:r>
            <a:r>
              <a:rPr lang="en-US" sz="3200" b="1" dirty="0" err="1"/>
              <a:t>vez</a:t>
            </a:r>
            <a:r>
              <a:rPr lang="en-US" sz="3200" b="1" dirty="0"/>
              <a:t> </a:t>
            </a:r>
            <a:r>
              <a:rPr lang="en-US" sz="3200" b="1" dirty="0" err="1"/>
              <a:t>mais</a:t>
            </a:r>
            <a:r>
              <a:rPr lang="en-US" sz="3200" b="1" dirty="0"/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baseadas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em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serviços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90CE9-37CB-44DC-9A16-CF0DBC09A5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84" y="0"/>
            <a:ext cx="2211316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22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DF4FD-6587-466B-999F-F8855A004E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C3278-C94A-4FEE-874C-F0DB2FA15794}"/>
              </a:ext>
            </a:extLst>
          </p:cNvPr>
          <p:cNvSpPr/>
          <p:nvPr/>
        </p:nvSpPr>
        <p:spPr>
          <a:xfrm>
            <a:off x="161925" y="2351782"/>
            <a:ext cx="969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 se </a:t>
            </a:r>
            <a:r>
              <a:rPr lang="en-US" sz="3200" b="1" dirty="0" err="1"/>
              <a:t>microsserviços</a:t>
            </a:r>
            <a:r>
              <a:rPr lang="en-US" sz="3200" b="1" dirty="0"/>
              <a:t> </a:t>
            </a:r>
            <a:r>
              <a:rPr lang="en-US" sz="3200" b="1" dirty="0" err="1"/>
              <a:t>tivesse</a:t>
            </a:r>
            <a:r>
              <a:rPr lang="en-US" sz="3200" b="1" dirty="0"/>
              <a:t> que </a:t>
            </a:r>
            <a:r>
              <a:rPr lang="en-US" sz="3200" b="1" dirty="0" err="1"/>
              <a:t>começar</a:t>
            </a:r>
            <a:r>
              <a:rPr lang="en-US" sz="3200" b="1" dirty="0"/>
              <a:t> a ser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implementado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hoje</a:t>
            </a:r>
            <a:r>
              <a:rPr lang="en-US" sz="3200" b="1" dirty="0"/>
              <a:t>?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3D834-9727-4597-B425-3AB46BF1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47" y="0"/>
            <a:ext cx="221135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730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BCE26-8E47-4D61-870D-9DCC516233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720F3-64EE-4B94-9BC9-472E8E33E4A8}"/>
              </a:ext>
            </a:extLst>
          </p:cNvPr>
          <p:cNvSpPr txBox="1">
            <a:spLocks/>
          </p:cNvSpPr>
          <p:nvPr/>
        </p:nvSpPr>
        <p:spPr>
          <a:xfrm>
            <a:off x="0" y="229116"/>
            <a:ext cx="9525663" cy="9223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0" dirty="0"/>
              <a:t>E SE?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C95B8-0E09-47AB-9238-00B1720C7E44}"/>
              </a:ext>
            </a:extLst>
          </p:cNvPr>
          <p:cNvSpPr txBox="1">
            <a:spLocks/>
          </p:cNvSpPr>
          <p:nvPr/>
        </p:nvSpPr>
        <p:spPr>
          <a:xfrm>
            <a:off x="393981" y="1979802"/>
            <a:ext cx="8750019" cy="289839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Um novo </a:t>
            </a:r>
            <a:r>
              <a:rPr lang="en-US" sz="3200" dirty="0" err="1"/>
              <a:t>produto</a:t>
            </a:r>
            <a:r>
              <a:rPr lang="en-US" sz="3200" dirty="0"/>
              <a:t>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 err="1"/>
              <a:t>Expôr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API para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fornecedores</a:t>
            </a:r>
            <a:r>
              <a:rPr lang="en-US" sz="3200" dirty="0"/>
              <a:t> 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Um nova </a:t>
            </a:r>
            <a:r>
              <a:rPr lang="en-US" sz="3200" dirty="0" err="1"/>
              <a:t>aplicação</a:t>
            </a:r>
            <a:r>
              <a:rPr lang="en-US" sz="3200" dirty="0"/>
              <a:t> Angular?</a:t>
            </a:r>
          </a:p>
          <a:p>
            <a:endParaRPr lang="en-US" sz="32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91E96C-0001-4B7B-B742-E688E49C0F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12" y="0"/>
            <a:ext cx="2214988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9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E79E792-09A6-4FDB-88B7-E6887D39EA5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r="38094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7AD9CC-260F-4279-9768-DC0D1BF43A9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89842B2-B7BC-452B-A133-1DDD3FD9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18" name="Subtitle 8">
            <a:extLst>
              <a:ext uri="{FF2B5EF4-FFF2-40B4-BE49-F238E27FC236}">
                <a16:creationId xmlns:a16="http://schemas.microsoft.com/office/drawing/2014/main" id="{1ABEA360-2CF8-49CE-B4EA-E62DFA0037CB}"/>
              </a:ext>
            </a:extLst>
          </p:cNvPr>
          <p:cNvSpPr txBox="1">
            <a:spLocks/>
          </p:cNvSpPr>
          <p:nvPr/>
        </p:nvSpPr>
        <p:spPr>
          <a:xfrm>
            <a:off x="4920520" y="3429000"/>
            <a:ext cx="5010911" cy="1192038"/>
          </a:xfrm>
          <a:prstGeom prst="rect">
            <a:avLst/>
          </a:prstGeom>
          <a:solidFill>
            <a:schemeClr val="tx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Como </a:t>
            </a:r>
            <a:r>
              <a:rPr lang="en-US" dirty="0" err="1">
                <a:latin typeface="+mn-lt"/>
              </a:rPr>
              <a:t>autorizar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F28D7DD8-DC69-4600-A730-DB200A5A8DE0}"/>
              </a:ext>
            </a:extLst>
          </p:cNvPr>
          <p:cNvSpPr txBox="1">
            <a:spLocks/>
          </p:cNvSpPr>
          <p:nvPr/>
        </p:nvSpPr>
        <p:spPr>
          <a:xfrm>
            <a:off x="7700" y="2236962"/>
            <a:ext cx="4912820" cy="1192038"/>
          </a:xfrm>
          <a:prstGeom prst="rect">
            <a:avLst/>
          </a:prstGeom>
          <a:solidFill>
            <a:schemeClr val="tx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O que </a:t>
            </a:r>
            <a:r>
              <a:rPr lang="en-US" dirty="0" err="1">
                <a:latin typeface="+mn-lt"/>
              </a:rPr>
              <a:t>fazer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autenticar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9454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8" y="128780"/>
            <a:ext cx="9911201" cy="654729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008" y="2178983"/>
            <a:ext cx="8224301" cy="71320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297" y="2178983"/>
            <a:ext cx="7575365" cy="713204"/>
          </a:xfrm>
        </p:spPr>
        <p:txBody>
          <a:bodyPr/>
          <a:lstStyle/>
          <a:p>
            <a:r>
              <a:rPr lang="en-US" sz="4400" spc="300" dirty="0"/>
              <a:t>IdentityServer4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8" y="2892187"/>
            <a:ext cx="7055459" cy="53681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Um framework OAuth2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OpenId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Connect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b="81"/>
          <a:stretch/>
        </p:blipFill>
        <p:spPr>
          <a:xfrm>
            <a:off x="9980476" y="0"/>
            <a:ext cx="2211524" cy="6192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3981" y="900000"/>
            <a:ext cx="4498999" cy="727550"/>
          </a:xfrm>
        </p:spPr>
        <p:txBody>
          <a:bodyPr/>
          <a:lstStyle/>
          <a:p>
            <a:r>
              <a:rPr lang="en-US" dirty="0"/>
              <a:t>É um </a:t>
            </a:r>
            <a:r>
              <a:rPr lang="en-US" dirty="0" err="1"/>
              <a:t>provedor</a:t>
            </a:r>
            <a:r>
              <a:rPr lang="en-US" dirty="0"/>
              <a:t> OIDC.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 OIDC e OAuth2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981" y="2684776"/>
            <a:ext cx="4154500" cy="2890591"/>
          </a:xfrm>
        </p:spPr>
        <p:txBody>
          <a:bodyPr/>
          <a:lstStyle/>
          <a:p>
            <a:r>
              <a:rPr lang="en-US" dirty="0"/>
              <a:t>Framework OAuth2 &amp; OIDC</a:t>
            </a:r>
          </a:p>
          <a:p>
            <a:r>
              <a:rPr lang="en-US" dirty="0"/>
              <a:t>SSO &amp; Out</a:t>
            </a:r>
          </a:p>
          <a:p>
            <a:r>
              <a:rPr lang="en-US" dirty="0"/>
              <a:t>Auth as a Service</a:t>
            </a:r>
          </a:p>
          <a:p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API’s</a:t>
            </a:r>
          </a:p>
          <a:p>
            <a:r>
              <a:rPr lang="en-US" dirty="0"/>
              <a:t>Federation Gateway</a:t>
            </a:r>
          </a:p>
          <a:p>
            <a:r>
              <a:rPr lang="en-US" dirty="0"/>
              <a:t>Open Source</a:t>
            </a:r>
          </a:p>
          <a:p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Customizável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65" y="234000"/>
            <a:ext cx="5741811" cy="432000"/>
          </a:xfrm>
        </p:spPr>
        <p:txBody>
          <a:bodyPr/>
          <a:lstStyle/>
          <a:p>
            <a:r>
              <a:rPr lang="en-US" spc="300" dirty="0"/>
              <a:t>IdentityServer4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7253F-F40C-4CFD-8978-BFC44A0D4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78" y="2684776"/>
            <a:ext cx="4498999" cy="32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21F7-6F6E-42B7-80DE-461EDB1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Auth vs auth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7763-EB31-4168-B3C3-3A2386A0CD0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424B1-61AE-4CEE-8219-21159823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Autenticação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D34F2-79B8-481B-8A2B-1A26E5E5F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Autorização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650DA-A0BA-441C-94EA-6AC3C75D1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é </a:t>
            </a:r>
            <a:r>
              <a:rPr lang="en-US" dirty="0" err="1"/>
              <a:t>você</a:t>
            </a:r>
            <a:endParaRPr lang="en-US" dirty="0"/>
          </a:p>
          <a:p>
            <a:r>
              <a:rPr lang="en-US" dirty="0"/>
              <a:t>Uma </a:t>
            </a:r>
            <a:r>
              <a:rPr lang="en-US" dirty="0" err="1"/>
              <a:t>autenticação</a:t>
            </a:r>
            <a:r>
              <a:rPr lang="en-US" dirty="0"/>
              <a:t> </a:t>
            </a:r>
            <a:r>
              <a:rPr lang="en-US" dirty="0" err="1"/>
              <a:t>segura</a:t>
            </a:r>
            <a:r>
              <a:rPr lang="en-US" dirty="0"/>
              <a:t>, </a:t>
            </a:r>
            <a:r>
              <a:rPr lang="en-US" dirty="0" err="1"/>
              <a:t>obrigatóriamente</a:t>
            </a:r>
            <a:r>
              <a:rPr lang="en-US" dirty="0"/>
              <a:t>,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Single-factor authentication</a:t>
            </a:r>
          </a:p>
          <a:p>
            <a:pPr lvl="1"/>
            <a:r>
              <a:rPr lang="en-US" dirty="0"/>
              <a:t>Two-</a:t>
            </a:r>
            <a:r>
              <a:rPr lang="en-US" dirty="0" err="1"/>
              <a:t>fator</a:t>
            </a:r>
            <a:r>
              <a:rPr lang="en-US" dirty="0"/>
              <a:t> auth</a:t>
            </a:r>
          </a:p>
          <a:p>
            <a:pPr lvl="1"/>
            <a:r>
              <a:rPr lang="en-US" dirty="0"/>
              <a:t>Multi-factor auth</a:t>
            </a:r>
          </a:p>
          <a:p>
            <a:pPr marL="266700" lvl="1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DF100C-47AB-4943-A095-DF7ED4AFC1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Decidir</a:t>
            </a:r>
            <a:r>
              <a:rPr lang="en-US" dirty="0"/>
              <a:t>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permissão</a:t>
            </a:r>
            <a:r>
              <a:rPr lang="en-US" dirty="0"/>
              <a:t> para </a:t>
            </a:r>
            <a:r>
              <a:rPr lang="en-US" dirty="0" err="1"/>
              <a:t>acessar</a:t>
            </a:r>
            <a:r>
              <a:rPr lang="en-US" dirty="0"/>
              <a:t> um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recurso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9D99F-0198-4247-B997-34B5D6302E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42" y="0"/>
            <a:ext cx="2213057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0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  <p:bldP spid="5" grpId="0" uiExpand="1" build="p"/>
      <p:bldP spid="7" grpId="0" build="p"/>
    </p:bldLst>
  </p:timing>
</p:sld>
</file>

<file path=ppt/theme/theme1.xml><?xml version="1.0" encoding="utf-8"?>
<a:theme xmlns:a="http://schemas.openxmlformats.org/drawingml/2006/main" name="Theme1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Bruno">
      <a:majorFont>
        <a:latin typeface="Pirulen Rg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eme1" id="{551C2626-60A9-4F4E-9527-87ACB7F729E0}" vid="{E0A26FCF-1332-4C30-B879-90D4094F73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</Words>
  <Application>Microsoft Office PowerPoint</Application>
  <PresentationFormat>Widescreen</PresentationFormat>
  <Paragraphs>101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Corbel</vt:lpstr>
      <vt:lpstr>Gotham Medium</vt:lpstr>
      <vt:lpstr>Pirulen Rg</vt:lpstr>
      <vt:lpstr>Times New Roman</vt:lpstr>
      <vt:lpstr>Theme1</vt:lpstr>
      <vt:lpstr>Criando APIs Seguras com JWT &amp;  IdentityServer4</vt:lpstr>
      <vt:lpstr>Prazer, Bruno Brito</vt:lpstr>
      <vt:lpstr>PowerPoint Presentation</vt:lpstr>
      <vt:lpstr>PowerPoint Presentation</vt:lpstr>
      <vt:lpstr>PowerPoint Presentation</vt:lpstr>
      <vt:lpstr>Problemas</vt:lpstr>
      <vt:lpstr>IdentityServer4</vt:lpstr>
      <vt:lpstr>IdentityServer4</vt:lpstr>
      <vt:lpstr>Auth vs auth</vt:lpstr>
      <vt:lpstr>Oauth 2.0</vt:lpstr>
      <vt:lpstr>OPenID connect</vt:lpstr>
      <vt:lpstr>JWT</vt:lpstr>
      <vt:lpstr>JWT</vt:lpstr>
      <vt:lpstr>Slide Title</vt:lpstr>
      <vt:lpstr>Obrigado</vt:lpstr>
      <vt:lpstr>JWE Exemplo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2019-06-19T04:56:12Z</dcterms:created>
  <dcterms:modified xsi:type="dcterms:W3CDTF">2019-09-25T03:12:33Z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